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61" r:id="rId3"/>
    <p:sldId id="272" r:id="rId4"/>
    <p:sldId id="262" r:id="rId5"/>
    <p:sldId id="414" r:id="rId6"/>
    <p:sldId id="393" r:id="rId7"/>
    <p:sldId id="394" r:id="rId8"/>
    <p:sldId id="263" r:id="rId9"/>
    <p:sldId id="372" r:id="rId10"/>
    <p:sldId id="408" r:id="rId11"/>
    <p:sldId id="412" r:id="rId12"/>
    <p:sldId id="395" r:id="rId13"/>
    <p:sldId id="377" r:id="rId14"/>
    <p:sldId id="396" r:id="rId15"/>
    <p:sldId id="399" r:id="rId16"/>
    <p:sldId id="400" r:id="rId17"/>
    <p:sldId id="404" r:id="rId18"/>
    <p:sldId id="405" r:id="rId19"/>
    <p:sldId id="409" r:id="rId20"/>
    <p:sldId id="411" r:id="rId21"/>
    <p:sldId id="413" r:id="rId22"/>
    <p:sldId id="291" r:id="rId23"/>
    <p:sldId id="415" r:id="rId24"/>
    <p:sldId id="260" r:id="rId25"/>
  </p:sldIdLst>
  <p:sldSz cx="12192000" cy="6858000"/>
  <p:notesSz cx="6881813" cy="92964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E1D8956-8C59-86A9-6264-B16472E22FF7}" name="Keough, Leanne" initials="KL" userId="S::lkeough@albany.edu::b1311190-b67a-45cf-a69c-cd5afe62c2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1A4"/>
    <a:srgbClr val="14489F"/>
    <a:srgbClr val="FFC40C"/>
    <a:srgbClr val="A3C1F3"/>
    <a:srgbClr val="9CBDF2"/>
    <a:srgbClr val="A8C7FF"/>
    <a:srgbClr val="476FB4"/>
    <a:srgbClr val="F6891F"/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 autoAdjust="0"/>
    <p:restoredTop sz="89930" autoAdjust="0"/>
  </p:normalViewPr>
  <p:slideViewPr>
    <p:cSldViewPr>
      <p:cViewPr varScale="1">
        <p:scale>
          <a:sx n="110" d="100"/>
          <a:sy n="110" d="100"/>
        </p:scale>
        <p:origin x="1016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3B1A9C8-BEA2-435C-839A-A39C1E33C306}" type="datetimeFigureOut">
              <a:rPr lang="en-US" smtClean="0"/>
              <a:t>6/24/24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62D4DCD-177E-44C6-81B5-0CCD5620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3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7571E48-67DB-4EB9-8CDB-C8BA38B2FA7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1DEA1DD-BCB7-4AB6-B854-E029E250D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7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EA1DD-BCB7-4AB6-B854-E029E250DA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3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EA1DD-BCB7-4AB6-B854-E029E250DA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31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EA1DD-BCB7-4AB6-B854-E029E250DA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90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EA1DD-BCB7-4AB6-B854-E029E250DA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6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EA1DD-BCB7-4AB6-B854-E029E250DA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59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EA1DD-BCB7-4AB6-B854-E029E250DA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64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EA1DD-BCB7-4AB6-B854-E029E250DA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73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EA1DD-BCB7-4AB6-B854-E029E250DA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8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www.chwsny.org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6711" y="2669285"/>
            <a:ext cx="11278578" cy="73158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0" y="0"/>
            <a:ext cx="12192000" cy="1119713"/>
            <a:chOff x="0" y="0"/>
            <a:chExt cx="12192000" cy="1119713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12192000" cy="1119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0"/>
              <a:ext cx="12192000" cy="381000"/>
            </a:xfrm>
            <a:prstGeom prst="rect">
              <a:avLst/>
            </a:prstGeom>
            <a:solidFill>
              <a:srgbClr val="1448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773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22916"/>
            <a:ext cx="10972800" cy="467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8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7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35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8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7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81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3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1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89972"/>
            <a:ext cx="10972800" cy="87682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rgbClr val="14489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0433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buFont typeface="Open Sans" panose="020B0606030504020204" pitchFamily="34" charset="0"/>
              <a:buChar char="–"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626352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2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06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1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9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7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6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7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5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2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5826311"/>
            <a:ext cx="2507119" cy="9996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68489" y="990600"/>
            <a:ext cx="11277600" cy="76200"/>
          </a:xfrm>
          <a:prstGeom prst="rect">
            <a:avLst/>
          </a:prstGeom>
          <a:solidFill>
            <a:srgbClr val="F68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975" y="62319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14882-E39E-4664-8437-92FCDEAF7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805775" y="120651"/>
            <a:ext cx="10515600" cy="1174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577176" y="6231996"/>
            <a:ext cx="399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051A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370099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0" i="0" u="none" kern="1200" baseline="0">
          <a:solidFill>
            <a:srgbClr val="14489F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b="0" i="0" u="none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Open Sans" panose="020B0606030504020204" pitchFamily="34" charset="0"/>
        <a:buChar char="–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D3F0-FA5A-4AD5-A077-94198A4177F1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DBF8-2479-4DE5-86D7-2C3B821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7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4489F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mailto:dparmstrong@albany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519" y="1219200"/>
            <a:ext cx="11278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051A4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Differences in Burnout Levels </a:t>
            </a:r>
          </a:p>
          <a:p>
            <a:r>
              <a:rPr lang="en-US" sz="4000" dirty="0">
                <a:solidFill>
                  <a:srgbClr val="2051A4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Among Practicing RNs</a:t>
            </a:r>
            <a:endParaRPr lang="en-US" sz="4000" dirty="0">
              <a:solidFill>
                <a:srgbClr val="2051A4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6711" y="2766959"/>
            <a:ext cx="11278577" cy="333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tabLst>
                <a:tab pos="1604963" algn="l"/>
              </a:tabLst>
            </a:pPr>
            <a:r>
              <a:rPr lang="en-US" sz="2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Presented by: David Armstrong, PhD</a:t>
            </a:r>
          </a:p>
          <a:p>
            <a:pPr>
              <a:lnSpc>
                <a:spcPct val="125000"/>
              </a:lnSpc>
              <a:tabLst>
                <a:tab pos="1604963" algn="l"/>
              </a:tabLst>
            </a:pPr>
            <a:r>
              <a:rPr lang="en-US" sz="2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	  Robert Martiniano, DrPH, MPA</a:t>
            </a:r>
          </a:p>
          <a:p>
            <a:pPr>
              <a:lnSpc>
                <a:spcPct val="125000"/>
              </a:lnSpc>
              <a:tabLst>
                <a:tab pos="1604963" algn="l"/>
              </a:tabLst>
            </a:pPr>
            <a:r>
              <a:rPr lang="en-US" sz="2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	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Center for Health Workforce Studies</a:t>
            </a:r>
          </a:p>
          <a:p>
            <a:pPr lvl="1" defTabSz="803275">
              <a:lnSpc>
                <a:spcPct val="125000"/>
              </a:lnSpc>
              <a:tabLst>
                <a:tab pos="1604963" algn="l"/>
              </a:tabLst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 School of Public Health | University at Albany, SUNY</a:t>
            </a:r>
          </a:p>
          <a:p>
            <a:pPr lvl="1" defTabSz="803275">
              <a:lnSpc>
                <a:spcPct val="125000"/>
              </a:lnSpc>
              <a:tabLst>
                <a:tab pos="1604963" algn="l"/>
              </a:tabLst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 dparmstrong@albany.edu</a:t>
            </a:r>
          </a:p>
          <a:p>
            <a:pPr lvl="1" defTabSz="803275">
              <a:lnSpc>
                <a:spcPct val="125000"/>
              </a:lnSpc>
              <a:tabLst>
                <a:tab pos="1604963" algn="l"/>
              </a:tabLst>
            </a:pP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803275">
              <a:lnSpc>
                <a:spcPct val="125000"/>
              </a:lnSpc>
              <a:tabLst>
                <a:tab pos="1604963" algn="l"/>
              </a:tabLst>
            </a:pPr>
            <a:r>
              <a:rPr lang="en-US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June 18, 2023</a:t>
            </a:r>
          </a:p>
          <a:p>
            <a:pPr defTabSz="803275">
              <a:lnSpc>
                <a:spcPct val="125000"/>
              </a:lnSpc>
              <a:tabLst>
                <a:tab pos="1604963" algn="l"/>
              </a:tabLst>
            </a:pPr>
            <a:r>
              <a:rPr lang="en-US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National Forum of State Nursing Workforce Centers’ 2024 Annual Conference</a:t>
            </a:r>
          </a:p>
          <a:p>
            <a:pPr defTabSz="803275">
              <a:lnSpc>
                <a:spcPct val="125000"/>
              </a:lnSpc>
              <a:tabLst>
                <a:tab pos="1604963" algn="l"/>
              </a:tabLst>
            </a:pPr>
            <a:endParaRPr lang="en-US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5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5B1C64-6812-F259-3B56-0E16056CF973}"/>
              </a:ext>
            </a:extLst>
          </p:cNvPr>
          <p:cNvSpPr txBox="1"/>
          <p:nvPr/>
        </p:nvSpPr>
        <p:spPr>
          <a:xfrm>
            <a:off x="433519" y="1578114"/>
            <a:ext cx="11278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051A4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Results</a:t>
            </a:r>
            <a:endParaRPr lang="en-US" sz="4000" dirty="0">
              <a:solidFill>
                <a:srgbClr val="2051A4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084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58A7A-28FE-D806-F170-A446D7B7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NY Patient Care 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F19CC-EC70-1A80-8A7C-7DD977A4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Age: 44</a:t>
            </a:r>
          </a:p>
          <a:p>
            <a:r>
              <a:rPr lang="en-US" dirty="0"/>
              <a:t>85% Female</a:t>
            </a:r>
          </a:p>
          <a:p>
            <a:r>
              <a:rPr lang="en-US" dirty="0"/>
              <a:t>Race/Ethnicity</a:t>
            </a:r>
          </a:p>
          <a:p>
            <a:pPr lvl="1"/>
            <a:r>
              <a:rPr lang="en-US" dirty="0"/>
              <a:t>55% White, Non-Hispanic</a:t>
            </a:r>
          </a:p>
          <a:p>
            <a:pPr lvl="1"/>
            <a:r>
              <a:rPr lang="en-US" dirty="0"/>
              <a:t>13% Asian</a:t>
            </a:r>
          </a:p>
          <a:p>
            <a:pPr lvl="1"/>
            <a:r>
              <a:rPr lang="en-US" dirty="0"/>
              <a:t>13% Black/African American</a:t>
            </a:r>
          </a:p>
          <a:p>
            <a:pPr lvl="1"/>
            <a:r>
              <a:rPr lang="en-US" dirty="0"/>
              <a:t>8% Hispanic</a:t>
            </a:r>
          </a:p>
          <a:p>
            <a:pPr lvl="1"/>
            <a:r>
              <a:rPr lang="en-US" dirty="0"/>
              <a:t>12% Other/Mixed Race/Prefer Not to Answer</a:t>
            </a:r>
          </a:p>
          <a:p>
            <a:r>
              <a:rPr lang="en-US" dirty="0"/>
              <a:t>51% of RNs Work in Hospital Inpatient/Emergency Department Settings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AC230-5C8C-1242-8C67-3728A59EE6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80501-BDF0-7EED-041C-70DA8EBB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31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C381-1CB3-4960-EC31-6C8C0AB6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5632"/>
            <a:ext cx="10972800" cy="87682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effectLst/>
              </a:rPr>
              <a:t>Black/African Americans Reported Less Burnout Than Other Racial/Ethnic Groups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00D22-D784-8BBD-13A3-D39A3275ECAC}"/>
              </a:ext>
            </a:extLst>
          </p:cNvPr>
          <p:cNvSpPr txBox="1"/>
          <p:nvPr/>
        </p:nvSpPr>
        <p:spPr>
          <a:xfrm>
            <a:off x="609600" y="1200111"/>
            <a:ext cx="10972795" cy="34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i="1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Work-Related Burnout by Demographics, 2023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EE43EA11-FD97-2891-289D-8F8E04C71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477829"/>
              </p:ext>
            </p:extLst>
          </p:nvPr>
        </p:nvGraphicFramePr>
        <p:xfrm>
          <a:off x="609600" y="1676400"/>
          <a:ext cx="109728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4106371226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3153732406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1001452546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3901060101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403074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Demographics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Low Burnout </a:t>
                      </a:r>
                    </a:p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(0-25)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Moderate Burnout (26-50)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Hight Burnout (51-100)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Average Burnout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6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Gender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3294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Female</a:t>
                      </a:r>
                      <a:endParaRPr lang="en-US" sz="2000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15.0%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47.5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284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Male</a:t>
                      </a:r>
                      <a:endParaRPr lang="en-US" sz="2000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14.3%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49.4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3686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Race/Ethnicity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584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White, Non-Hispanic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43.0%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45.0%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161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Asian</a:t>
                      </a:r>
                      <a:endParaRPr lang="en-US" sz="2000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15.0%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40.3%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459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Black/African American</a:t>
                      </a:r>
                      <a:endParaRPr lang="en-US" sz="2000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26.3%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47.0%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4813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Hispanic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49.4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6702861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757E93A-36D1-15C1-6D2E-17B4906508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91975" y="6231996"/>
            <a:ext cx="2743200" cy="365125"/>
          </a:xfrm>
        </p:spPr>
        <p:txBody>
          <a:bodyPr/>
          <a:lstStyle/>
          <a:p>
            <a:fld id="{7CC14882-E39E-4664-8437-92FCDEAF78F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D4CDBC-7832-1482-1FDC-786EB382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176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4247843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C381-1CB3-4960-EC31-6C8C0AB6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5632"/>
            <a:ext cx="10972800" cy="87682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effectLst/>
              </a:rPr>
              <a:t>Older RNs Reported Less Burnout Than Younger RNs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00D22-D784-8BBD-13A3-D39A3275ECAC}"/>
              </a:ext>
            </a:extLst>
          </p:cNvPr>
          <p:cNvSpPr txBox="1"/>
          <p:nvPr/>
        </p:nvSpPr>
        <p:spPr>
          <a:xfrm>
            <a:off x="609600" y="1200111"/>
            <a:ext cx="10972795" cy="34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i="1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Work-Related Burnout by Age Groups, 2023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EE43EA11-FD97-2891-289D-8F8E04C71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25316"/>
              </p:ext>
            </p:extLst>
          </p:nvPr>
        </p:nvGraphicFramePr>
        <p:xfrm>
          <a:off x="609600" y="1676400"/>
          <a:ext cx="10972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410637122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1537324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00145254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9010601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03074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Age Groups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Low Burnout </a:t>
                      </a:r>
                    </a:p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(0-25)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Moderate Burnout (26-50)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Hight Burnout (51-100)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Average </a:t>
                      </a:r>
                    </a:p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Burnout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6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20-29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38.6%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54.9%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54.9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3294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30-39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42.3%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51.4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284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40-49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39.5%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47.9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3686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50-59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36.5%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584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60-69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42.7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161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70+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32.4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4596920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757E93A-36D1-15C1-6D2E-17B4906508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91975" y="6231996"/>
            <a:ext cx="2743200" cy="365125"/>
          </a:xfrm>
        </p:spPr>
        <p:txBody>
          <a:bodyPr/>
          <a:lstStyle/>
          <a:p>
            <a:fld id="{7CC14882-E39E-4664-8437-92FCDEAF78F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D4CDBC-7832-1482-1FDC-786EB382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176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2943974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C381-1CB3-4960-EC31-6C8C0AB6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5632"/>
            <a:ext cx="10972800" cy="87682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effectLst/>
              </a:rPr>
              <a:t>RNs </a:t>
            </a:r>
            <a:r>
              <a:rPr lang="en-US" sz="2800" dirty="0"/>
              <a:t>With Bachelor’s Degrees </a:t>
            </a:r>
            <a:r>
              <a:rPr lang="en-US" sz="2800" dirty="0">
                <a:effectLst/>
              </a:rPr>
              <a:t>Reported the Most Burnout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00D22-D784-8BBD-13A3-D39A3275ECAC}"/>
              </a:ext>
            </a:extLst>
          </p:cNvPr>
          <p:cNvSpPr txBox="1"/>
          <p:nvPr/>
        </p:nvSpPr>
        <p:spPr>
          <a:xfrm>
            <a:off x="609600" y="1200111"/>
            <a:ext cx="10972795" cy="34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i="1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Work-Related Burnout by Highest Nursing Degree, 2023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EE43EA11-FD97-2891-289D-8F8E04C71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979140"/>
              </p:ext>
            </p:extLst>
          </p:nvPr>
        </p:nvGraphicFramePr>
        <p:xfrm>
          <a:off x="609600" y="1676400"/>
          <a:ext cx="10972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410637122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15373240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0014525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9010601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03074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Highest Nursing Degree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Low Burnout </a:t>
                      </a:r>
                    </a:p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(0-25)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Moderate Burnout (26-50)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Hight Burnout (51-100)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Average Burnout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6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Associate/RN Diploma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37.1%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45.6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3294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Bachelor’s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15.2%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48.7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284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Master’s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44.2%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37.4%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3686197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757E93A-36D1-15C1-6D2E-17B4906508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91975" y="6231996"/>
            <a:ext cx="2743200" cy="365125"/>
          </a:xfrm>
        </p:spPr>
        <p:txBody>
          <a:bodyPr/>
          <a:lstStyle/>
          <a:p>
            <a:fld id="{7CC14882-E39E-4664-8437-92FCDEAF78F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D4CDBC-7832-1482-1FDC-786EB382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176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606573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C381-1CB3-4960-EC31-6C8C0AB6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5632"/>
            <a:ext cx="10972800" cy="87682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effectLst/>
              </a:rPr>
              <a:t>RNs </a:t>
            </a:r>
            <a:r>
              <a:rPr lang="en-US" sz="2800" dirty="0"/>
              <a:t>Working in Hospital Inpatient and Emergency Department Settings Had the Most Burnout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00D22-D784-8BBD-13A3-D39A3275ECAC}"/>
              </a:ext>
            </a:extLst>
          </p:cNvPr>
          <p:cNvSpPr txBox="1"/>
          <p:nvPr/>
        </p:nvSpPr>
        <p:spPr>
          <a:xfrm>
            <a:off x="609600" y="1200111"/>
            <a:ext cx="10972795" cy="34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i="1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Work-Related Burnout by Primary Work Setting, 2023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EE43EA11-FD97-2891-289D-8F8E04C71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703353"/>
              </p:ext>
            </p:extLst>
          </p:nvPr>
        </p:nvGraphicFramePr>
        <p:xfrm>
          <a:off x="609600" y="1676400"/>
          <a:ext cx="109728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410637122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15373240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0014525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9010601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03074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Work Setting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Low Burnout </a:t>
                      </a:r>
                    </a:p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(0-25)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Moderate Burnout (26-50)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Hight Burnout (51-100)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Average Burnout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6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Hospital Inpatient/ED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11.3%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39.7%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49.0%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51.9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3294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Hospital Outpatient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37.6%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46.7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284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 Inpatient/LTC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35.1%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44.8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8796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 Outpatient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47.5%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33.0%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44.6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3686197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757E93A-36D1-15C1-6D2E-17B4906508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91975" y="6231996"/>
            <a:ext cx="2743200" cy="365125"/>
          </a:xfrm>
        </p:spPr>
        <p:txBody>
          <a:bodyPr/>
          <a:lstStyle/>
          <a:p>
            <a:fld id="{7CC14882-E39E-4664-8437-92FCDEAF78F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D4CDBC-7832-1482-1FDC-786EB382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176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1476429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C381-1CB3-4960-EC31-6C8C0AB6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5632"/>
            <a:ext cx="10972800" cy="87682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effectLst/>
              </a:rPr>
              <a:t>RNs </a:t>
            </a:r>
            <a:r>
              <a:rPr lang="en-US" sz="2800" dirty="0"/>
              <a:t>Working in New York City and Long Island Reported Less Burnout Than RNs Working in Other Parts of the State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00D22-D784-8BBD-13A3-D39A3275ECAC}"/>
              </a:ext>
            </a:extLst>
          </p:cNvPr>
          <p:cNvSpPr txBox="1"/>
          <p:nvPr/>
        </p:nvSpPr>
        <p:spPr>
          <a:xfrm>
            <a:off x="609600" y="1200111"/>
            <a:ext cx="10972795" cy="34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i="1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Work-Related Burnout by Geographi</a:t>
            </a:r>
            <a:r>
              <a:rPr lang="en-US" sz="1600" i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 Location</a:t>
            </a:r>
            <a:r>
              <a:rPr lang="en-US" sz="1600" i="1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, 2023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EE43EA11-FD97-2891-289D-8F8E04C71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171846"/>
              </p:ext>
            </p:extLst>
          </p:nvPr>
        </p:nvGraphicFramePr>
        <p:xfrm>
          <a:off x="609600" y="1676400"/>
          <a:ext cx="10972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410637122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1537324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00145254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9010601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03074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Work Setting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Low Burnout </a:t>
                      </a:r>
                    </a:p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(0-25)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Moderate Burnout (26-50)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Hight Burnout (51-100)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Average </a:t>
                      </a:r>
                    </a:p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Burnout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6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Downstate*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38.3%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46.7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3294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Upstate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42.2%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45.2%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50.1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2846492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757E93A-36D1-15C1-6D2E-17B4906508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91975" y="6231996"/>
            <a:ext cx="2743200" cy="365125"/>
          </a:xfrm>
        </p:spPr>
        <p:txBody>
          <a:bodyPr/>
          <a:lstStyle/>
          <a:p>
            <a:fld id="{7CC14882-E39E-4664-8437-92FCDEAF78F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D4CDBC-7832-1482-1FDC-786EB382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176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BDF9E5-3D1A-EFF7-7801-DCC83F3AF1C4}"/>
              </a:ext>
            </a:extLst>
          </p:cNvPr>
          <p:cNvSpPr txBox="1"/>
          <p:nvPr/>
        </p:nvSpPr>
        <p:spPr>
          <a:xfrm>
            <a:off x="533400" y="3265045"/>
            <a:ext cx="110070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*Downstate includes the Department of Labor regions of New York City and Long Island. Upstate includes all remaining regions.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13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58A7A-28FE-D806-F170-A446D7B7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OLS Regression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F19CC-EC70-1A80-8A7C-7DD977A4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Dependent Variable: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Work-Related Burnout Score</a:t>
            </a:r>
          </a:p>
          <a:p>
            <a:r>
              <a:rPr lang="en-US" dirty="0"/>
              <a:t>Independent Variables: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Race/Ethnicity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Highest Nursing Degree</a:t>
            </a:r>
          </a:p>
          <a:p>
            <a:pPr lvl="1"/>
            <a:r>
              <a:rPr lang="en-US" dirty="0"/>
              <a:t>Primary Work Setting</a:t>
            </a:r>
          </a:p>
          <a:p>
            <a:pPr lvl="1"/>
            <a:r>
              <a:rPr lang="en-US" dirty="0"/>
              <a:t>Geographic Location (Downstate vs Upstate)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AC230-5C8C-1242-8C67-3728A59EE6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80501-BDF0-7EED-041C-70DA8EBB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53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C381-1CB3-4960-EC31-6C8C0AB6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5632"/>
            <a:ext cx="10972800" cy="87682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effectLst/>
              </a:rPr>
              <a:t>Results From Regression on RN Burnout 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00D22-D784-8BBD-13A3-D39A3275ECAC}"/>
              </a:ext>
            </a:extLst>
          </p:cNvPr>
          <p:cNvSpPr txBox="1"/>
          <p:nvPr/>
        </p:nvSpPr>
        <p:spPr>
          <a:xfrm>
            <a:off x="609600" y="1200111"/>
            <a:ext cx="10972795" cy="34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i="1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Work-Related Burnout Regression Model, 2023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EE43EA11-FD97-2891-289D-8F8E04C71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602830"/>
              </p:ext>
            </p:extLst>
          </p:nvPr>
        </p:nvGraphicFramePr>
        <p:xfrm>
          <a:off x="609600" y="1676400"/>
          <a:ext cx="10972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410637122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1537324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00145254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9010601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03074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Unstandardized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Standard Error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Standardized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Significance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6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Constant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67.59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3294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Female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284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829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Hispanic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-1.91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9956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Asian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-2.13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2931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Black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-7.80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3974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 Race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0.38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609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White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32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2912977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757E93A-36D1-15C1-6D2E-17B4906508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91975" y="6231996"/>
            <a:ext cx="2743200" cy="365125"/>
          </a:xfrm>
        </p:spPr>
        <p:txBody>
          <a:bodyPr/>
          <a:lstStyle/>
          <a:p>
            <a:fld id="{7CC14882-E39E-4664-8437-92FCDEAF78F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D4CDBC-7832-1482-1FDC-786EB382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176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3638313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C381-1CB3-4960-EC31-6C8C0AB6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5632"/>
            <a:ext cx="10972800" cy="87682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effectLst/>
              </a:rPr>
              <a:t>Results From Regression on RN Burnout 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00D22-D784-8BBD-13A3-D39A3275ECAC}"/>
              </a:ext>
            </a:extLst>
          </p:cNvPr>
          <p:cNvSpPr txBox="1"/>
          <p:nvPr/>
        </p:nvSpPr>
        <p:spPr>
          <a:xfrm>
            <a:off x="609600" y="1200111"/>
            <a:ext cx="10972795" cy="34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i="1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Work-Related Burnout Regression Model, 2023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EE43EA11-FD97-2891-289D-8F8E04C71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628433"/>
              </p:ext>
            </p:extLst>
          </p:nvPr>
        </p:nvGraphicFramePr>
        <p:xfrm>
          <a:off x="609600" y="1676400"/>
          <a:ext cx="109728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410637122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1537324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00145254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9010601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03074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Unstandardized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Standard Error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Standardized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Significance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6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Associate’s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3294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Master’s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0.38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908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Bachelor’s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199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Hosp. Outpatient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-4.71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284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 Outpatient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-7.01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829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 Inpatient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-4.35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9956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 Setting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-7.15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2931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Hosp. Inpatient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3974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Downstate 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-2.82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-0.15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609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Upstate 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****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329943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757E93A-36D1-15C1-6D2E-17B4906508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91975" y="6231996"/>
            <a:ext cx="2743200" cy="365125"/>
          </a:xfrm>
        </p:spPr>
        <p:txBody>
          <a:bodyPr/>
          <a:lstStyle/>
          <a:p>
            <a:fld id="{7CC14882-E39E-4664-8437-92FCDEAF78F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D4CDBC-7832-1482-1FDC-786EB382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176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314674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972800" cy="9445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14489F"/>
                </a:solidFill>
              </a:rPr>
              <a:t>C</a:t>
            </a:r>
            <a:r>
              <a:rPr lang="en-US" dirty="0"/>
              <a:t>enter for Health Workforce Studies</a:t>
            </a:r>
            <a:endParaRPr lang="en-US" dirty="0">
              <a:solidFill>
                <a:srgbClr val="1448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Established in 1996</a:t>
            </a:r>
          </a:p>
          <a:p>
            <a:endParaRPr lang="en-US" sz="2400" dirty="0"/>
          </a:p>
          <a:p>
            <a:r>
              <a:rPr lang="en-US" sz="2400" dirty="0"/>
              <a:t>Based at the University at Albany School of Public Health </a:t>
            </a:r>
          </a:p>
          <a:p>
            <a:endParaRPr lang="en-US" sz="2400" dirty="0"/>
          </a:p>
          <a:p>
            <a:r>
              <a:rPr lang="en-US" sz="2400" dirty="0"/>
              <a:t>Committed to collecting and analyzing data to understand workforce dynamics and trends</a:t>
            </a:r>
          </a:p>
          <a:p>
            <a:endParaRPr lang="en-US" sz="2400" dirty="0"/>
          </a:p>
          <a:p>
            <a:r>
              <a:rPr lang="en-US" sz="2400" dirty="0"/>
              <a:t>Goal: Assisting health workforce planners to understand issues related to the supply, demand, distribution, and the use of health workers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9600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2294303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5B1C64-6812-F259-3B56-0E16056CF973}"/>
              </a:ext>
            </a:extLst>
          </p:cNvPr>
          <p:cNvSpPr txBox="1"/>
          <p:nvPr/>
        </p:nvSpPr>
        <p:spPr>
          <a:xfrm>
            <a:off x="433519" y="1654314"/>
            <a:ext cx="11278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051A4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Conclusion</a:t>
            </a:r>
            <a:endParaRPr lang="en-US" sz="4000" dirty="0">
              <a:solidFill>
                <a:srgbClr val="2051A4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57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3550"/>
            <a:ext cx="10972800" cy="87682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Key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Black/African Americans reported less burnout than other racial/ethnic groups</a:t>
            </a:r>
            <a:endParaRPr lang="en-US" dirty="0">
              <a:effectLst/>
              <a:highlight>
                <a:srgbClr val="FFFF00"/>
              </a:highlight>
            </a:endParaRPr>
          </a:p>
          <a:p>
            <a:endParaRPr lang="en-US" dirty="0"/>
          </a:p>
          <a:p>
            <a:r>
              <a:rPr lang="en-US" dirty="0">
                <a:effectLst/>
              </a:rPr>
              <a:t>Older RNs were less likely to experience burnout than younger nurses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RNs working in hospital inpatient/emergency department settings reported more burnout than RNs working in other settings </a:t>
            </a:r>
          </a:p>
          <a:p>
            <a:endParaRPr lang="en-US" dirty="0"/>
          </a:p>
          <a:p>
            <a:r>
              <a:rPr lang="en-US" dirty="0">
                <a:effectLst/>
              </a:rPr>
              <a:t>OLS Regression model only explains 10% of the variance in RN burnout, indicating there is still much to learn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907809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3550"/>
            <a:ext cx="10972800" cy="87682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Strategies to Address RN Burnout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effectLst/>
              </a:rPr>
              <a:t>Identify risk factors for burnout</a:t>
            </a:r>
          </a:p>
          <a:p>
            <a:pPr>
              <a:spcBef>
                <a:spcPts val="1200"/>
              </a:spcBef>
            </a:pPr>
            <a:r>
              <a:rPr lang="en-US" dirty="0">
                <a:effectLst/>
              </a:rPr>
              <a:t>Develop and/or expand resources for stress management such as employee assistance programs, wellness teams, and tranquility rooms</a:t>
            </a:r>
          </a:p>
          <a:p>
            <a:pPr>
              <a:spcBef>
                <a:spcPts val="1200"/>
              </a:spcBef>
            </a:pPr>
            <a:r>
              <a:rPr lang="en-US" dirty="0">
                <a:effectLst/>
              </a:rPr>
              <a:t>Provide access to mental health services on- and off-site</a:t>
            </a:r>
          </a:p>
          <a:p>
            <a:pPr>
              <a:spcBef>
                <a:spcPts val="1200"/>
              </a:spcBef>
            </a:pPr>
            <a:r>
              <a:rPr lang="en-US" dirty="0">
                <a:effectLst/>
              </a:rPr>
              <a:t>Address violence against RNs through zero tolerance policies, de-escalation training, and increased security</a:t>
            </a:r>
          </a:p>
          <a:p>
            <a:pPr>
              <a:spcBef>
                <a:spcPts val="1200"/>
              </a:spcBef>
            </a:pPr>
            <a:r>
              <a:rPr lang="en-US" dirty="0">
                <a:effectLst/>
              </a:rPr>
              <a:t>Foster a supportive work environment through nurse engagement and empowerment</a:t>
            </a:r>
          </a:p>
          <a:p>
            <a:pPr>
              <a:spcBef>
                <a:spcPts val="1200"/>
              </a:spcBef>
            </a:pPr>
            <a:r>
              <a:rPr lang="en-US" dirty="0">
                <a:effectLst/>
              </a:rPr>
              <a:t>Promote work-life balance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315240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129012"/>
            <a:ext cx="10927080" cy="87682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350434"/>
            <a:ext cx="10774680" cy="466936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For more information, please email me at: </a:t>
            </a:r>
            <a:r>
              <a:rPr lang="en-US" sz="2400" dirty="0">
                <a:solidFill>
                  <a:srgbClr val="2051A4"/>
                </a:solidFill>
                <a:hlinkClick r:id="rId2"/>
              </a:rPr>
              <a:t>dparmstrong@albany.edu</a:t>
            </a:r>
            <a:endParaRPr lang="en-US" sz="2400" dirty="0">
              <a:solidFill>
                <a:srgbClr val="2051A4"/>
              </a:solidFill>
            </a:endParaRP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Connect With Us: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5" name="Footer Placeholder 9"/>
          <p:cNvSpPr txBox="1">
            <a:spLocks/>
          </p:cNvSpPr>
          <p:nvPr/>
        </p:nvSpPr>
        <p:spPr>
          <a:xfrm>
            <a:off x="577176" y="6231996"/>
            <a:ext cx="399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2051A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www.chwsny.org</a:t>
            </a:r>
          </a:p>
        </p:txBody>
      </p:sp>
      <p:pic>
        <p:nvPicPr>
          <p:cNvPr id="19" name="Picture 18" descr="A white envelope in a circle&#10;&#10;Description automatically generated">
            <a:extLst>
              <a:ext uri="{FF2B5EF4-FFF2-40B4-BE49-F238E27FC236}">
                <a16:creationId xmlns:a16="http://schemas.microsoft.com/office/drawing/2014/main" id="{43D97B07-42C2-9879-1B57-B06905ECF9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310" y="3567006"/>
            <a:ext cx="816727" cy="822960"/>
          </a:xfrm>
          <a:prstGeom prst="rect">
            <a:avLst/>
          </a:prstGeom>
        </p:spPr>
      </p:pic>
      <p:pic>
        <p:nvPicPr>
          <p:cNvPr id="20" name="Picture 19" descr="A blue circle with white globe in it&#10;&#10;Description automatically generated">
            <a:extLst>
              <a:ext uri="{FF2B5EF4-FFF2-40B4-BE49-F238E27FC236}">
                <a16:creationId xmlns:a16="http://schemas.microsoft.com/office/drawing/2014/main" id="{230B868C-BF30-19F2-9A0D-A6B4C9F552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541" y="3567006"/>
            <a:ext cx="816727" cy="822960"/>
          </a:xfrm>
          <a:prstGeom prst="rect">
            <a:avLst/>
          </a:prstGeom>
        </p:spPr>
      </p:pic>
      <p:pic>
        <p:nvPicPr>
          <p:cNvPr id="21" name="Picture 20" descr="A black x on a black background&#10;&#10;Description automatically generated">
            <a:extLst>
              <a:ext uri="{FF2B5EF4-FFF2-40B4-BE49-F238E27FC236}">
                <a16:creationId xmlns:a16="http://schemas.microsoft.com/office/drawing/2014/main" id="{7CCECF3E-EDF2-DA67-36F2-824A0C46D0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054" y="3612726"/>
            <a:ext cx="716006" cy="731520"/>
          </a:xfrm>
          <a:prstGeom prst="rect">
            <a:avLst/>
          </a:prstGeom>
        </p:spPr>
      </p:pic>
      <p:pic>
        <p:nvPicPr>
          <p:cNvPr id="22" name="Picture 21" descr="A blue and white logo&#10;&#10;Description automatically generated">
            <a:extLst>
              <a:ext uri="{FF2B5EF4-FFF2-40B4-BE49-F238E27FC236}">
                <a16:creationId xmlns:a16="http://schemas.microsoft.com/office/drawing/2014/main" id="{BBDFD800-EF13-573F-3940-B48FEEABD9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316" y="3567006"/>
            <a:ext cx="969690" cy="822960"/>
          </a:xfrm>
          <a:prstGeom prst="rect">
            <a:avLst/>
          </a:prstGeom>
        </p:spPr>
      </p:pic>
      <p:pic>
        <p:nvPicPr>
          <p:cNvPr id="23" name="Picture 22" descr="A blue circle with a white f in it&#10;&#10;Description automatically generated">
            <a:extLst>
              <a:ext uri="{FF2B5EF4-FFF2-40B4-BE49-F238E27FC236}">
                <a16:creationId xmlns:a16="http://schemas.microsoft.com/office/drawing/2014/main" id="{B4985E2F-E36F-68AC-608D-130AE34FCA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108" y="3567006"/>
            <a:ext cx="822960" cy="822960"/>
          </a:xfrm>
          <a:prstGeom prst="rect">
            <a:avLst/>
          </a:prstGeom>
        </p:spPr>
      </p:pic>
      <p:pic>
        <p:nvPicPr>
          <p:cNvPr id="24" name="Picture 23" descr="A red and white play button&#10;&#10;Description automatically generated">
            <a:extLst>
              <a:ext uri="{FF2B5EF4-FFF2-40B4-BE49-F238E27FC236}">
                <a16:creationId xmlns:a16="http://schemas.microsoft.com/office/drawing/2014/main" id="{B43F5430-5B84-90F0-9F44-3195ADF2D7B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116" y="3567006"/>
            <a:ext cx="1168071" cy="822960"/>
          </a:xfrm>
          <a:prstGeom prst="rect">
            <a:avLst/>
          </a:prstGeom>
        </p:spPr>
      </p:pic>
      <p:pic>
        <p:nvPicPr>
          <p:cNvPr id="25" name="Picture 2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3740DFD-626C-CE81-BE5C-61DA3A40BF1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9" t="10813" r="10572" b="11864"/>
          <a:stretch/>
        </p:blipFill>
        <p:spPr>
          <a:xfrm>
            <a:off x="689674" y="2805193"/>
            <a:ext cx="2347993" cy="234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9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76" y="189971"/>
            <a:ext cx="11005224" cy="876829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Today’s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6404"/>
            <a:ext cx="10972800" cy="4657196"/>
          </a:xfrm>
        </p:spPr>
        <p:txBody>
          <a:bodyPr/>
          <a:lstStyle/>
          <a:p>
            <a:r>
              <a:rPr lang="en-US" sz="2400" dirty="0"/>
              <a:t>Background</a:t>
            </a:r>
          </a:p>
          <a:p>
            <a:r>
              <a:rPr lang="en-US" sz="2400" dirty="0"/>
              <a:t>Data and Methods</a:t>
            </a:r>
          </a:p>
          <a:p>
            <a:r>
              <a:rPr lang="en-US" sz="2400" dirty="0"/>
              <a:t>Descriptive Statistics of RN Burnout</a:t>
            </a:r>
          </a:p>
          <a:p>
            <a:r>
              <a:rPr lang="en-US" sz="2400" dirty="0"/>
              <a:t>OLS Regression on RN Burnout</a:t>
            </a:r>
          </a:p>
          <a:p>
            <a:r>
              <a:rPr lang="en-US" sz="2400" dirty="0"/>
              <a:t>Key Findings</a:t>
            </a:r>
          </a:p>
          <a:p>
            <a:r>
              <a:rPr lang="en-US" sz="2400" dirty="0"/>
              <a:t>Strategies to Address RN Burnout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14882-E39E-4664-8437-92FCDEAF78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051A4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426803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5B1C64-6812-F259-3B56-0E16056CF973}"/>
              </a:ext>
            </a:extLst>
          </p:cNvPr>
          <p:cNvSpPr txBox="1"/>
          <p:nvPr/>
        </p:nvSpPr>
        <p:spPr>
          <a:xfrm>
            <a:off x="381000" y="1524000"/>
            <a:ext cx="11278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051A4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Backgroun</a:t>
            </a:r>
            <a:r>
              <a:rPr lang="en-US" sz="4000" dirty="0">
                <a:solidFill>
                  <a:srgbClr val="2051A4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d, Data, and Methods</a:t>
            </a:r>
          </a:p>
        </p:txBody>
      </p:sp>
    </p:spTree>
    <p:extLst>
      <p:ext uri="{BB962C8B-B14F-4D97-AF65-F5344CB8AC3E}">
        <p14:creationId xmlns:p14="http://schemas.microsoft.com/office/powerpoint/2010/main" val="283571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972800" cy="9445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14489F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Registered Nurses (RNs) are the largest licensed component of the health workforce</a:t>
            </a:r>
          </a:p>
          <a:p>
            <a:endParaRPr lang="en-US" sz="2400" dirty="0"/>
          </a:p>
          <a:p>
            <a:r>
              <a:rPr lang="en-US" sz="2400" dirty="0"/>
              <a:t>RNs work in all facets of health care, from physician offices to hospital inpatient units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RNs provide and coordinate patient care, monitor patients’ conditions, and provide patient and family education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9600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8338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972800" cy="9445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14489F"/>
                </a:solidFill>
              </a:rPr>
              <a:t>What Do </a:t>
            </a:r>
            <a:r>
              <a:rPr lang="en-US" dirty="0"/>
              <a:t>W</a:t>
            </a:r>
            <a:r>
              <a:rPr lang="en-US" dirty="0">
                <a:solidFill>
                  <a:srgbClr val="14489F"/>
                </a:solidFill>
              </a:rPr>
              <a:t>e </a:t>
            </a:r>
            <a:r>
              <a:rPr lang="en-US" dirty="0"/>
              <a:t>K</a:t>
            </a:r>
            <a:r>
              <a:rPr lang="en-US" dirty="0">
                <a:solidFill>
                  <a:srgbClr val="14489F"/>
                </a:solidFill>
              </a:rPr>
              <a:t>now </a:t>
            </a:r>
            <a:r>
              <a:rPr lang="en-US" dirty="0"/>
              <a:t>A</a:t>
            </a:r>
            <a:r>
              <a:rPr lang="en-US" dirty="0">
                <a:solidFill>
                  <a:srgbClr val="14489F"/>
                </a:solidFill>
              </a:rPr>
              <a:t>bout RN Burnout?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Demanding workloads, poor management and leadership, and overall stressful work environments are known to be associated with RN burnout </a:t>
            </a:r>
          </a:p>
          <a:p>
            <a:endParaRPr lang="en-US" sz="2400" dirty="0"/>
          </a:p>
          <a:p>
            <a:r>
              <a:rPr lang="en-US" sz="2400" dirty="0"/>
              <a:t>Burnout is defined by physical or emotional fatigue or exhaustion, increased cynicism at work, and ultimately reduced effectiveness at work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Burnout leads to increased RN turnover rates, poor job performances, and threats to patient safety and quality of care</a:t>
            </a:r>
          </a:p>
          <a:p>
            <a:pPr marL="0" indent="0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9600" y="6231996"/>
            <a:ext cx="3994825" cy="365125"/>
          </a:xfrm>
        </p:spPr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143749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6152-BB28-DCCB-F272-C5C6B990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76" y="189972"/>
            <a:ext cx="11005224" cy="876829"/>
          </a:xfrm>
        </p:spPr>
        <p:txBody>
          <a:bodyPr/>
          <a:lstStyle/>
          <a:p>
            <a:pPr algn="l"/>
            <a:r>
              <a:rPr lang="en-US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Data: New York RN Re-Registration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9EAF4-FA54-0100-09EA-559BB7AB5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8622"/>
            <a:ext cx="10972800" cy="5065978"/>
          </a:xfrm>
        </p:spPr>
        <p:txBody>
          <a:bodyPr/>
          <a:lstStyle/>
          <a:p>
            <a:r>
              <a:rPr lang="en-US" sz="2400" dirty="0"/>
              <a:t>RNs complete a mandatory survey at time of their NY licensure re-registration (once every 3 years)</a:t>
            </a:r>
          </a:p>
          <a:p>
            <a:pPr lvl="1"/>
            <a:r>
              <a:rPr lang="en-US" sz="2200" dirty="0"/>
              <a:t>Survey started in November 2022</a:t>
            </a:r>
          </a:p>
          <a:p>
            <a:endParaRPr lang="en-US" sz="2400" dirty="0"/>
          </a:p>
          <a:p>
            <a:r>
              <a:rPr lang="en-US" sz="2400" dirty="0"/>
              <a:t>Survey questions cover education, demographics, practice characteristics, future plans, job satisfaction, and burnout</a:t>
            </a:r>
          </a:p>
          <a:p>
            <a:endParaRPr lang="en-US" sz="2400" dirty="0"/>
          </a:p>
          <a:p>
            <a:r>
              <a:rPr lang="en-US" sz="2400" dirty="0"/>
              <a:t>Burnout questions are only asked of those actively practicing as RNs in New York State</a:t>
            </a:r>
          </a:p>
          <a:p>
            <a:endParaRPr lang="en-US" sz="1800" dirty="0"/>
          </a:p>
          <a:p>
            <a:r>
              <a:rPr lang="en-US" sz="2400" dirty="0"/>
              <a:t>Sample includes approximately 43,000 New York Patient Care RNs </a:t>
            </a:r>
          </a:p>
          <a:p>
            <a:pPr lvl="1"/>
            <a:r>
              <a:rPr lang="en-US" sz="2200" dirty="0"/>
              <a:t>Data is mainly from 2023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6A2EE-B13E-FDC2-D0C4-FC66090232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15840-9532-14C7-C29E-A7830A9D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www.chwsny.org</a:t>
            </a:r>
          </a:p>
        </p:txBody>
      </p:sp>
    </p:spTree>
    <p:extLst>
      <p:ext uri="{BB962C8B-B14F-4D97-AF65-F5344CB8AC3E}">
        <p14:creationId xmlns:p14="http://schemas.microsoft.com/office/powerpoint/2010/main" val="269640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6152-BB28-DCCB-F272-C5C6B990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76" y="189972"/>
            <a:ext cx="11005224" cy="876829"/>
          </a:xfrm>
        </p:spPr>
        <p:txBody>
          <a:bodyPr/>
          <a:lstStyle/>
          <a:p>
            <a:pPr algn="l"/>
            <a:r>
              <a:rPr lang="en-US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Measuring Burnout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9EAF4-FA54-0100-09EA-559BB7AB5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8622"/>
            <a:ext cx="10972800" cy="5065978"/>
          </a:xfrm>
        </p:spPr>
        <p:txBody>
          <a:bodyPr/>
          <a:lstStyle/>
          <a:p>
            <a:r>
              <a:rPr lang="en-US" sz="2400" dirty="0"/>
              <a:t>Copenhagen Work-Related Burnout Inventory</a:t>
            </a:r>
          </a:p>
          <a:p>
            <a:r>
              <a:rPr lang="en-US" sz="2400" dirty="0"/>
              <a:t>7 Questions:</a:t>
            </a:r>
          </a:p>
          <a:p>
            <a:pPr lvl="1"/>
            <a:r>
              <a:rPr lang="en-US" sz="24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Is your work emotionally exhausting?</a:t>
            </a:r>
          </a:p>
          <a:p>
            <a:pPr lvl="1"/>
            <a:r>
              <a:rPr lang="en-US" sz="24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Do you feel burnt out because of your work?</a:t>
            </a:r>
          </a:p>
          <a:p>
            <a:pPr lvl="1"/>
            <a:r>
              <a:rPr lang="en-US" sz="24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Does your work frustrate you?</a:t>
            </a:r>
          </a:p>
          <a:p>
            <a:pPr lvl="1"/>
            <a:r>
              <a:rPr lang="en-US" sz="24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Do you feel worn out at the end of the working day?</a:t>
            </a:r>
          </a:p>
          <a:p>
            <a:pPr lvl="1"/>
            <a:r>
              <a:rPr lang="en-US" sz="24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Are you exhausted in the morning at the thought of another day at work?</a:t>
            </a:r>
          </a:p>
          <a:p>
            <a:pPr lvl="1"/>
            <a:r>
              <a:rPr lang="en-US" sz="24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Do you feel that every working hour is tiring for you?</a:t>
            </a:r>
          </a:p>
          <a:p>
            <a:pPr lvl="1"/>
            <a:r>
              <a:rPr lang="en-US" sz="24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Do you have enough energy for family and friends during leisure time?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6A2EE-B13E-FDC2-D0C4-FC66090232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15840-9532-14C7-C29E-A7830A9D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5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6152-BB28-DCCB-F272-C5C6B990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76" y="189972"/>
            <a:ext cx="11005224" cy="876829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Copenhagen Work-Related Burnout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9EAF4-FA54-0100-09EA-559BB7AB5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8622"/>
            <a:ext cx="10972800" cy="5065978"/>
          </a:xfrm>
        </p:spPr>
        <p:txBody>
          <a:bodyPr/>
          <a:lstStyle/>
          <a:p>
            <a:r>
              <a:rPr lang="en-US" sz="2600" dirty="0">
                <a:ea typeface="Calibri" panose="020F0502020204030204" pitchFamily="34" charset="0"/>
              </a:rPr>
              <a:t>Each of the 7 questions is scored on a 5-point Likert Scale</a:t>
            </a:r>
          </a:p>
          <a:p>
            <a:endParaRPr lang="en-US" sz="2600" dirty="0">
              <a:ea typeface="Calibri" panose="020F0502020204030204" pitchFamily="34" charset="0"/>
            </a:endParaRPr>
          </a:p>
          <a:p>
            <a:r>
              <a:rPr lang="en-US" sz="2600" dirty="0">
                <a:ea typeface="Calibri" panose="020F0502020204030204" pitchFamily="34" charset="0"/>
              </a:rPr>
              <a:t>E</a:t>
            </a:r>
            <a:r>
              <a:rPr lang="en-US" sz="26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ach question is than assi</a:t>
            </a:r>
            <a:r>
              <a:rPr lang="en-US" sz="2600" dirty="0">
                <a:ea typeface="Calibri" panose="020F0502020204030204" pitchFamily="34" charset="0"/>
              </a:rPr>
              <a:t>gned one of 5 values based on the answer: 0, 25, 50, 75, and 100</a:t>
            </a:r>
          </a:p>
          <a:p>
            <a:endParaRPr lang="en-US" sz="2600" dirty="0">
              <a:ea typeface="Calibri" panose="020F0502020204030204" pitchFamily="34" charset="0"/>
            </a:endParaRPr>
          </a:p>
          <a:p>
            <a:r>
              <a:rPr lang="en-US" sz="2600" dirty="0">
                <a:ea typeface="Calibri" panose="020F0502020204030204" pitchFamily="34" charset="0"/>
              </a:rPr>
              <a:t>The burnout index is then is calculated by adding up all the scores and dividing by 7 </a:t>
            </a:r>
          </a:p>
          <a:p>
            <a:endParaRPr lang="en-US" sz="2600" dirty="0">
              <a:ea typeface="Calibri" panose="020F0502020204030204" pitchFamily="34" charset="0"/>
            </a:endParaRPr>
          </a:p>
          <a:p>
            <a:endParaRPr lang="en-US" sz="2600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dirty="0">
                <a:ea typeface="Calibri" panose="020F0502020204030204" pitchFamily="34" charset="0"/>
              </a:rPr>
              <a:t> </a:t>
            </a:r>
            <a:endParaRPr lang="en-US" sz="2600" dirty="0"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6A2EE-B13E-FDC2-D0C4-FC66090232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4882-E39E-4664-8437-92FCDEAF78F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15840-9532-14C7-C29E-A7830A9D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www.chwsny.org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429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9282&quot;&gt;&lt;object type=&quot;3&quot; unique_id=&quot;19283&quot;&gt;&lt;property id=&quot;20148&quot; value=&quot;5&quot;/&gt;&lt;property id=&quot;20300&quot; value=&quot;Slide 1&quot;/&gt;&lt;property id=&quot;20307&quot; value=&quot;256&quot;/&gt;&lt;/object&gt;&lt;object type=&quot;3&quot; unique_id=&quot;19284&quot;&gt;&lt;property id=&quot;20148&quot; value=&quot;5&quot;/&gt;&lt;property id=&quot;20300&quot; value=&quot;Slide 2 - &amp;quot;Center for Health Workforce Studies&amp;quot;&quot;/&gt;&lt;property id=&quot;20307&quot; value=&quot;257&quot;/&gt;&lt;/object&gt;&lt;object type=&quot;3&quot; unique_id=&quot;19285&quot;&gt;&lt;property id=&quot;20148&quot; value=&quot;5&quot;/&gt;&lt;property id=&quot;20300&quot; value=&quot;Slide 3 - &amp;quot;Background and Purpose of Study&amp;quot;&quot;/&gt;&lt;property id=&quot;20307&quot; value=&quot;261&quot;/&gt;&lt;/object&gt;&lt;object type=&quot;3&quot; unique_id=&quot;19286&quot;&gt;&lt;property id=&quot;20148&quot; value=&quot;5&quot;/&gt;&lt;property id=&quot;20300&quot; value=&quot;Slide 4 - &amp;quot;Data Source for Study&amp;quot;&quot;/&gt;&lt;property id=&quot;20307&quot; value=&quot;262&quot;/&gt;&lt;/object&gt;&lt;object type=&quot;3&quot; unique_id=&quot;19287&quot;&gt;&lt;property id=&quot;20148&quot; value=&quot;5&quot;/&gt;&lt;property id=&quot;20300&quot; value=&quot;Slide 5 - &amp;quot;Contents of NY Resident Exit Survey&amp;quot;&quot;/&gt;&lt;property id=&quot;20307&quot; value=&quot;263&quot;/&gt;&lt;/object&gt;&lt;object type=&quot;3&quot; unique_id=&quot;19288&quot;&gt;&lt;property id=&quot;20148&quot; value=&quot;5&quot;/&gt;&lt;property id=&quot;20300&quot; value=&quot;Slide 6 - &amp;quot;Job Market Experiences  Measured by Five Dimensions&amp;quot;&quot;/&gt;&lt;property id=&quot;20307&quot; value=&quot;265&quot;/&gt;&lt;/object&gt;&lt;object type=&quot;3&quot; unique_id=&quot;19289&quot;&gt;&lt;property id=&quot;20148&quot; value=&quot;5&quot;/&gt;&lt;property id=&quot;20300&quot; value=&quot;Slide 7 - &amp;quot;Job Market Experiences  Measured by Five Dimensions&amp;quot;&quot;/&gt;&lt;property id=&quot;20307&quot; value=&quot;266&quot;/&gt;&lt;/object&gt;&lt;object type=&quot;3&quot; unique_id=&quot;19290&quot;&gt;&lt;property id=&quot;20148&quot; value=&quot;5&quot;/&gt;&lt;property id=&quot;20300&quot; value=&quot;Slide 8 - &amp;quot;Methods&amp;quot;&quot;/&gt;&lt;property id=&quot;20307&quot; value=&quot;272&quot;/&gt;&lt;/object&gt;&lt;object type=&quot;3&quot; unique_id=&quot;19291&quot;&gt;&lt;property id=&quot;20148&quot; value=&quot;5&quot;/&gt;&lt;property id=&quot;20300&quot; value=&quot;Slide 9 - &amp;quot;Explanatory Variables Included in Models &amp;quot;&quot;/&gt;&lt;property id=&quot;20307&quot; value=&quot;269&quot;/&gt;&lt;/object&gt;&lt;object type=&quot;3&quot; unique_id=&quot;19292&quot;&gt;&lt;property id=&quot;20148&quot; value=&quot;5&quot;/&gt;&lt;property id=&quot;20300&quot; value=&quot;Slide 10 - &amp;quot;Control Variables&amp;quot;&quot;/&gt;&lt;property id=&quot;20307&quot; value=&quot;273&quot;/&gt;&lt;/object&gt;&lt;object type=&quot;3&quot; unique_id=&quot;19293&quot;&gt;&lt;property id=&quot;20148&quot; value=&quot;5&quot;/&gt;&lt;property id=&quot;20300&quot; value=&quot;Slide 11 - &amp;quot;Results from Job Market Experience Regression Models&amp;quot;&quot;/&gt;&lt;property id=&quot;20307&quot; value=&quot;270&quot;/&gt;&lt;/object&gt;&lt;object type=&quot;3&quot; unique_id=&quot;19294&quot;&gt;&lt;property id=&quot;20148&quot; value=&quot;5&quot;/&gt;&lt;property id=&quot;20300&quot; value=&quot;Slide 12 - &amp;quot;Results from Job Market Experience Regression Models (interaction effects)&amp;quot;&quot;/&gt;&lt;property id=&quot;20307&quot; value=&quot;271&quot;/&gt;&lt;/object&gt;&lt;object type=&quot;3&quot; unique_id=&quot;19295&quot;&gt;&lt;property id=&quot;20148&quot; value=&quot;5&quot;/&gt;&lt;property id=&quot;20300&quot; value=&quot;Slide 13 - &amp;quot;Key Findings and Implications&amp;quot;&quot;/&gt;&lt;property id=&quot;20307&quot; value=&quot;264&quot;/&gt;&lt;/object&gt;&lt;object type=&quot;3&quot; unique_id=&quot;19296&quot;&gt;&lt;property id=&quot;20148&quot; value=&quot;5&quot;/&gt;&lt;property id=&quot;20300&quot; value=&quot;Slide 15 - &amp;quot;Questions?&amp;quot;&quot;/&gt;&lt;property id=&quot;20307&quot; value=&quot;260&quot;/&gt;&lt;/object&gt;&lt;object type=&quot;3&quot; unique_id=&quot;19313&quot;&gt;&lt;property id=&quot;20148&quot; value=&quot;5&quot;/&gt;&lt;property id=&quot;20300&quot; value=&quot;Slide 14 - &amp;quot;Implications&amp;quot;&quot;/&gt;&lt;property id=&quot;20307&quot; value=&quot;274&quot;/&gt;&lt;/object&gt;&lt;/object&gt;&lt;object type=&quot;8&quot; unique_id=&quot;193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28464</TotalTime>
  <Words>1434</Words>
  <Application>Microsoft Macintosh PowerPoint</Application>
  <PresentationFormat>Widescreen</PresentationFormat>
  <Paragraphs>421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Aptos</vt:lpstr>
      <vt:lpstr>Arial</vt:lpstr>
      <vt:lpstr>Calibri</vt:lpstr>
      <vt:lpstr>Courier New</vt:lpstr>
      <vt:lpstr>Open Sans</vt:lpstr>
      <vt:lpstr>Open Sans Semibold</vt:lpstr>
      <vt:lpstr>Times New Roman</vt:lpstr>
      <vt:lpstr>Office Theme</vt:lpstr>
      <vt:lpstr>Custom Design</vt:lpstr>
      <vt:lpstr>PowerPoint Presentation</vt:lpstr>
      <vt:lpstr>Center for Health Workforce Studies</vt:lpstr>
      <vt:lpstr>Today’s Presentation</vt:lpstr>
      <vt:lpstr>PowerPoint Presentation</vt:lpstr>
      <vt:lpstr>Background</vt:lpstr>
      <vt:lpstr>What Do We Know About RN Burnout?</vt:lpstr>
      <vt:lpstr>Data: New York RN Re-Registration Survey</vt:lpstr>
      <vt:lpstr>Measuring Burnout</vt:lpstr>
      <vt:lpstr>Copenhagen Work-Related Burnout Inventory</vt:lpstr>
      <vt:lpstr>PowerPoint Presentation</vt:lpstr>
      <vt:lpstr>NY Patient Care RNs</vt:lpstr>
      <vt:lpstr>Black/African Americans Reported Less Burnout Than Other Racial/Ethnic Groups</vt:lpstr>
      <vt:lpstr>Older RNs Reported Less Burnout Than Younger RNs</vt:lpstr>
      <vt:lpstr>RNs With Bachelor’s Degrees Reported the Most Burnout</vt:lpstr>
      <vt:lpstr>RNs Working in Hospital Inpatient and Emergency Department Settings Had the Most Burnout</vt:lpstr>
      <vt:lpstr>RNs Working in New York City and Long Island Reported Less Burnout Than RNs Working in Other Parts of the State</vt:lpstr>
      <vt:lpstr>OLS Regression Analysis</vt:lpstr>
      <vt:lpstr>Results From Regression on RN Burnout </vt:lpstr>
      <vt:lpstr>Results From Regression on RN Burnout </vt:lpstr>
      <vt:lpstr>PowerPoint Presentation</vt:lpstr>
      <vt:lpstr>Key Findings</vt:lpstr>
      <vt:lpstr>Strategies to Address RN Burnout</vt:lpstr>
      <vt:lpstr>Contact Information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Burnout Levels Among Practicing RNs</dc:title>
  <dc:subject>Burnout, RN's</dc:subject>
  <dc:creator>David Armstrong</dc:creator>
  <cp:keywords>RN's, burnout, nurses, nusing workforce</cp:keywords>
  <dc:description/>
  <cp:lastModifiedBy>Allegretti, Matt J</cp:lastModifiedBy>
  <cp:revision>52</cp:revision>
  <dcterms:created xsi:type="dcterms:W3CDTF">2020-06-02T18:33:03Z</dcterms:created>
  <dcterms:modified xsi:type="dcterms:W3CDTF">2024-06-24T13:22:54Z</dcterms:modified>
  <cp:category/>
</cp:coreProperties>
</file>